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59" r:id="rId6"/>
    <p:sldId id="267" r:id="rId7"/>
    <p:sldId id="260" r:id="rId8"/>
    <p:sldId id="261" r:id="rId9"/>
    <p:sldId id="263" r:id="rId10"/>
    <p:sldId id="262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02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489D6-F5F3-45BC-868B-3FFEEF24A5D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E3FF5-CF08-4915-ABC5-BB42003C5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73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E3FF5-CF08-4915-ABC5-BB42003C5E2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36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E3FF5-CF08-4915-ABC5-BB42003C5E2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57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40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95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978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2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634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897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754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53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54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37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83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44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18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50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32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13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6379E-E931-4F14-B82B-CC181F193D9B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02CB50-646A-47FF-AB7A-E54B0D760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31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E74B12-D1AA-3294-FAAE-D4E0FA13B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751" y="1107104"/>
            <a:ext cx="8182622" cy="2335219"/>
          </a:xfrm>
        </p:spPr>
        <p:txBody>
          <a:bodyPr/>
          <a:lstStyle/>
          <a:p>
            <a:r>
              <a:rPr lang="it-IT" sz="6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 E PRIVACY</a:t>
            </a:r>
            <a:br>
              <a:rPr lang="it-IT" sz="6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6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PILASTRI DEL LAVORO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36C3B9-80BF-EDC7-A45B-588E99666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247" y="3635477"/>
            <a:ext cx="7766936" cy="1435567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2"/>
                </a:solidFill>
              </a:rPr>
              <a:t>AVV. PATRIZIA GIGANTE  </a:t>
            </a:r>
          </a:p>
          <a:p>
            <a:r>
              <a:rPr lang="it-IT" sz="2000" b="1" dirty="0">
                <a:solidFill>
                  <a:schemeClr val="accent2"/>
                </a:solidFill>
              </a:rPr>
              <a:t>PRESIDENTE DELL’AUTORITA’ GARANTE PER LA PROTEZIONE DEI DATI PERSONALI DELLA REPUBBLICA DI SAN MARINO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2764F7A-0C4F-376A-BF20-574EC8900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2" y="5457351"/>
            <a:ext cx="8914941" cy="10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5580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9041D-FEF0-27C2-8FB9-10E9DDDC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50" y="228567"/>
            <a:ext cx="9625780" cy="1320800"/>
          </a:xfrm>
        </p:spPr>
        <p:txBody>
          <a:bodyPr/>
          <a:lstStyle/>
          <a:p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RUOLO DELL’INTELLIGENZA ARTIFICIALE</a:t>
            </a:r>
            <a:b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b="1" i="1" dirty="0">
                <a:solidFill>
                  <a:schemeClr val="accent2"/>
                </a:solidFill>
              </a:rPr>
              <a:t>VIDEOSORVEGLIANZA E INTELLIGENZA ARTIFICIALE</a:t>
            </a:r>
            <a:endParaRPr lang="it-IT" b="1" i="1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3CAA8B-922C-8520-06F1-EB114687E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918021"/>
            <a:ext cx="9802761" cy="24387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L’utilizzo di queste avanzate tecnologie sta prendendo notevolmente piede anche nell’ambito della </a:t>
            </a:r>
            <a:r>
              <a:rPr lang="it-IT" b="1" dirty="0"/>
              <a:t>videosorveglianza sul luogo di lavoro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Come viene integrata l’IA nei sistemi di videosorveglianza?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it-IT" sz="1800" dirty="0"/>
              <a:t>L’IA analizza, mediante i suoi algoritmi, i fotogrammi ripresi dalla videocamera;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it-IT" sz="1800" dirty="0"/>
              <a:t>Cerca ed individua gli elementi che, a monte, sono stati indicati come </a:t>
            </a:r>
            <a:r>
              <a:rPr lang="it-IT" sz="1800" b="1" dirty="0"/>
              <a:t>oggetti da attenzionare</a:t>
            </a:r>
            <a:r>
              <a:rPr lang="it-IT" sz="1800" dirty="0"/>
              <a:t>;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it-IT" sz="1800" b="1" dirty="0"/>
              <a:t>Cataloga</a:t>
            </a:r>
            <a:r>
              <a:rPr lang="it-IT" sz="1800" dirty="0"/>
              <a:t> le immagini e consente una ricerca più veloce ed efficiente.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it-IT" sz="1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DA60849-D289-780C-89F2-BF92C20B4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434" y="5890518"/>
            <a:ext cx="6626926" cy="76206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5B42A4-AB28-F4FB-ECE4-EBA688B631C0}"/>
              </a:ext>
            </a:extLst>
          </p:cNvPr>
          <p:cNvSpPr txBox="1"/>
          <p:nvPr/>
        </p:nvSpPr>
        <p:spPr>
          <a:xfrm>
            <a:off x="796422" y="4357948"/>
            <a:ext cx="7600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 sono 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RISCHI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principali?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L’analisi automatizzata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comportamenti, movimenti (facciali e/o corporei) o performance (inattività o produttività) dei dipendenti, comporta un elevato rischio di lesione dei diritti fondamentali dei lavoratori coinvolti;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Scarso controllo sulle modalità di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raccolta e trattamento dei dati personali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dei lavoratori sottoposti a questo peculiare tipo di videosorveglianza sul luogo di lavoro. </a:t>
            </a:r>
          </a:p>
        </p:txBody>
      </p:sp>
      <p:sp>
        <p:nvSpPr>
          <p:cNvPr id="8" name="Freccia a gallone 7">
            <a:extLst>
              <a:ext uri="{FF2B5EF4-FFF2-40B4-BE49-F238E27FC236}">
                <a16:creationId xmlns:a16="http://schemas.microsoft.com/office/drawing/2014/main" id="{DB777367-BBF8-4FEF-9F2A-3B6CB460A4F6}"/>
              </a:ext>
            </a:extLst>
          </p:cNvPr>
          <p:cNvSpPr/>
          <p:nvPr/>
        </p:nvSpPr>
        <p:spPr>
          <a:xfrm>
            <a:off x="206477" y="4547916"/>
            <a:ext cx="589945" cy="344129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9FF6C39-D737-89FB-B76F-56E343BEF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878" y="866812"/>
            <a:ext cx="1181920" cy="118192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A7CDBB-557B-73F3-3606-586083FE5D21}"/>
              </a:ext>
            </a:extLst>
          </p:cNvPr>
          <p:cNvSpPr txBox="1"/>
          <p:nvPr/>
        </p:nvSpPr>
        <p:spPr>
          <a:xfrm>
            <a:off x="339015" y="1277477"/>
            <a:ext cx="761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L’intelligenza artificiale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(IA) sta trasformando, giorno dopo giorno, il mondo che oggi conosciamo. </a:t>
            </a:r>
          </a:p>
        </p:txBody>
      </p:sp>
      <p:pic>
        <p:nvPicPr>
          <p:cNvPr id="15" name="Elemento grafico 14" descr="Avviso con riempimento a tinta unita">
            <a:extLst>
              <a:ext uri="{FF2B5EF4-FFF2-40B4-BE49-F238E27FC236}">
                <a16:creationId xmlns:a16="http://schemas.microsoft.com/office/drawing/2014/main" id="{A01D8A44-72BA-6C59-7AC1-EC8754EB3F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21838" y="44348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3405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9D6371-3E47-8DAB-67A2-3C86F740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76" y="205416"/>
            <a:ext cx="9566787" cy="927751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 DA RAGGIUNGERE:</a:t>
            </a:r>
            <a:br>
              <a:rPr lang="it-IT" dirty="0">
                <a:solidFill>
                  <a:schemeClr val="accent2"/>
                </a:solidFill>
              </a:rPr>
            </a:br>
            <a:r>
              <a:rPr lang="it-IT" sz="2300" b="1" i="1" dirty="0">
                <a:solidFill>
                  <a:schemeClr val="accent2"/>
                </a:solidFill>
              </a:rPr>
              <a:t>PRINCIPIO DI RESPONSANBILIZZAZIONE, PRIVACY BY DESIGN e BY DEFAULT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03EA60-120A-AE35-C14C-7A344786A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73" y="1133168"/>
            <a:ext cx="9537290" cy="120033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Principio cardine della normativa privacy è enunciato al comma 2 dell’art. 4   Legge n. 171/2018: «</a:t>
            </a:r>
            <a:r>
              <a:rPr lang="it-IT" b="1" i="1" dirty="0"/>
              <a:t>Il titolare del trattamento garantisce il rispetto dei principi di cui al comma 1 e deve essere in grado di comprovarlo</a:t>
            </a:r>
            <a:r>
              <a:rPr lang="it-IT" dirty="0"/>
              <a:t>.»</a:t>
            </a:r>
          </a:p>
          <a:p>
            <a:pPr marL="0" indent="0">
              <a:buNone/>
            </a:pPr>
            <a:r>
              <a:rPr lang="it-IT" dirty="0"/>
              <a:t>È il principio di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RESPONSABILIZZAZIONE</a:t>
            </a:r>
            <a:r>
              <a:rPr lang="it-IT" dirty="0"/>
              <a:t> a cui è tenuto il Titolare del trattamento.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2D5B65-F511-0747-7895-EB8C4810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601" y="5890518"/>
            <a:ext cx="6626926" cy="762066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86AADCA0-7948-4A85-81FA-122EAE48272C}"/>
              </a:ext>
            </a:extLst>
          </p:cNvPr>
          <p:cNvSpPr/>
          <p:nvPr/>
        </p:nvSpPr>
        <p:spPr>
          <a:xfrm>
            <a:off x="2330655" y="2466435"/>
            <a:ext cx="547602" cy="2095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5A84BB-5CE7-FC6A-2EA6-28AB3A913F6C}"/>
              </a:ext>
            </a:extLst>
          </p:cNvPr>
          <p:cNvSpPr txBox="1"/>
          <p:nvPr/>
        </p:nvSpPr>
        <p:spPr>
          <a:xfrm>
            <a:off x="81663" y="3619278"/>
            <a:ext cx="84330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Entrano in gioco i concetti di </a:t>
            </a:r>
            <a:r>
              <a:rPr lang="it-IT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Privacy by Design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Privacy by Default: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Privacy by Design: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misure tecniche e organizzative di tutela debbono essere adottate </a:t>
            </a:r>
            <a:r>
              <a:rPr lang="it-IT" u="sng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FF"/>
                </a:highlight>
              </a:rPr>
              <a:t>sin dalla fase iniziale del processo di trattamento dei dati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u="sng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FF"/>
                </a:highlight>
              </a:rPr>
              <a:t>NON aggiunte successivamente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lvl="1">
              <a:buClr>
                <a:schemeClr val="accent2"/>
              </a:buClr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Privacy by Default: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proprio come una «impostazione predefinita», è richiesto al Titolare, il trattamento dei dati personali </a:t>
            </a:r>
            <a:r>
              <a:rPr lang="it-IT" u="sng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FF"/>
                </a:highlight>
              </a:rPr>
              <a:t>solo nella misura necessaria, nella misura sufficiente per le finalità previste e per il periodo strettamente necessario a tali fini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anche in assenza di un intervento dell’interessato volto a limitare la raccolta dei propri dati personali. 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Elemento grafico 7" descr="Cervello in testa con riempimento a tinta unita">
            <a:extLst>
              <a:ext uri="{FF2B5EF4-FFF2-40B4-BE49-F238E27FC236}">
                <a16:creationId xmlns:a16="http://schemas.microsoft.com/office/drawing/2014/main" id="{7B6E2EE1-02A5-CC1C-5630-19C14DDA34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904" y="2341921"/>
            <a:ext cx="1087079" cy="1087079"/>
          </a:xfrm>
          <a:prstGeom prst="rect">
            <a:avLst/>
          </a:prstGeom>
        </p:spPr>
      </p:pic>
      <p:pic>
        <p:nvPicPr>
          <p:cNvPr id="14" name="Elemento grafico 13" descr="Presentazione con grafico a barre con riempimento a tinta unita">
            <a:extLst>
              <a:ext uri="{FF2B5EF4-FFF2-40B4-BE49-F238E27FC236}">
                <a16:creationId xmlns:a16="http://schemas.microsoft.com/office/drawing/2014/main" id="{93A6CB1B-E155-949A-8145-BA9EDF9C32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737" y="4249833"/>
            <a:ext cx="1137539" cy="113753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29119CE-04CD-CA1A-3F05-55DC54E61029}"/>
              </a:ext>
            </a:extLst>
          </p:cNvPr>
          <p:cNvSpPr txBox="1"/>
          <p:nvPr/>
        </p:nvSpPr>
        <p:spPr>
          <a:xfrm>
            <a:off x="2956506" y="2332494"/>
            <a:ext cx="7013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 si tratta di un mero adempimento formale degli obblighi imposti dalla legge, </a:t>
            </a:r>
            <a:r>
              <a:rPr lang="it-IT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bensì di un vero e proprio obbligo sostanziale di allineamento alla disciplina privacy e alla sua efficiente applicazione.</a:t>
            </a:r>
          </a:p>
        </p:txBody>
      </p:sp>
    </p:spTree>
    <p:extLst>
      <p:ext uri="{BB962C8B-B14F-4D97-AF65-F5344CB8AC3E}">
        <p14:creationId xmlns:p14="http://schemas.microsoft.com/office/powerpoint/2010/main" val="364345689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14D551-D637-2BAE-DAC0-248257597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811" y="1554156"/>
            <a:ext cx="9114503" cy="1646302"/>
          </a:xfrm>
        </p:spPr>
        <p:txBody>
          <a:bodyPr/>
          <a:lstStyle/>
          <a:p>
            <a:r>
              <a:rPr lang="it-IT" sz="6000" b="1" i="1" dirty="0"/>
              <a:t>Grazie per l’attenzione!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45C7E6-CE74-E88B-8099-053B210A0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3429000"/>
            <a:ext cx="7995992" cy="1317581"/>
          </a:xfrm>
        </p:spPr>
        <p:txBody>
          <a:bodyPr>
            <a:normAutofit fontScale="85000" lnSpcReduction="100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it-IT" sz="3900" b="1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AVV. PATRIZIA GIGANTE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PRESIDENTE DELL’AUTORITA’ GARANTE PER LA PROTEZIONE DEI DATI PERSONALI DELLA REPUBBLICA DI SAN MARINO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D12F75A-2F10-18ED-DAE7-4FE715728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5" y="5263753"/>
            <a:ext cx="8913124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0350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AD8142-15BB-E9BF-D2F6-213D6B1A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4" y="401731"/>
            <a:ext cx="9694606" cy="1152017"/>
          </a:xfrm>
        </p:spPr>
        <p:txBody>
          <a:bodyPr>
            <a:normAutofit/>
          </a:bodyPr>
          <a:lstStyle/>
          <a:p>
            <a:r>
              <a:rPr lang="it-IT" sz="35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DIRITTO AL LAVORO E DIRITTO ALLA PRIVACY</a:t>
            </a:r>
            <a:br>
              <a:rPr lang="it-IT" sz="3200" b="1" i="1" dirty="0">
                <a:solidFill>
                  <a:schemeClr val="accent2"/>
                </a:solidFill>
              </a:rPr>
            </a:br>
            <a:r>
              <a:rPr lang="it-IT" sz="2300" b="1" i="1" dirty="0">
                <a:solidFill>
                  <a:schemeClr val="accent2"/>
                </a:solidFill>
              </a:rPr>
              <a:t>IL RISPETTO DEL DIRITTO ALLA PRIVACY SUL LUOGO DI LAVORO</a:t>
            </a:r>
            <a:endParaRPr lang="it-IT" sz="2300" b="1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F3F6B0-2938-F60A-12EB-4E907D218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1563329"/>
            <a:ext cx="9379973" cy="4742463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Il diritto alla </a:t>
            </a:r>
            <a:r>
              <a:rPr lang="it-IT" sz="2000" i="1" dirty="0"/>
              <a:t>privacy</a:t>
            </a:r>
            <a:r>
              <a:rPr lang="it-IT" sz="2000" dirty="0"/>
              <a:t>, quale diritto di ogni cittadino al legittimo trattamento dei propri dati personali, è riconosciuto in molteplici ambiti della vita quotidiana</a:t>
            </a:r>
          </a:p>
          <a:p>
            <a:pPr algn="just"/>
            <a:endParaRPr lang="it-IT" sz="2000" dirty="0"/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sz="2000" dirty="0"/>
              <a:t>Il rispetto del diritto alla </a:t>
            </a:r>
            <a:r>
              <a:rPr lang="it-IT" sz="2000" dirty="0">
                <a:solidFill>
                  <a:schemeClr val="accent2"/>
                </a:solidFill>
              </a:rPr>
              <a:t>PRIVACY</a:t>
            </a:r>
            <a:r>
              <a:rPr lang="it-IT" sz="2000" dirty="0"/>
              <a:t>, deve </a:t>
            </a:r>
            <a:r>
              <a:rPr lang="it-IT" sz="2000" b="1" dirty="0"/>
              <a:t>necessariamente</a:t>
            </a:r>
            <a:r>
              <a:rPr lang="it-IT" sz="2000" dirty="0"/>
              <a:t> conciliarsi con le </a:t>
            </a:r>
            <a:r>
              <a:rPr lang="it-IT" sz="2000" u="sng" dirty="0"/>
              <a:t>esigenze nascenti sul luogo di lavoro, le quali richiedano il trattamento dei dati personali del lavoratore</a:t>
            </a:r>
          </a:p>
        </p:txBody>
      </p:sp>
      <p:cxnSp>
        <p:nvCxnSpPr>
          <p:cNvPr id="9" name="Connettore curvo 8">
            <a:extLst>
              <a:ext uri="{FF2B5EF4-FFF2-40B4-BE49-F238E27FC236}">
                <a16:creationId xmlns:a16="http://schemas.microsoft.com/office/drawing/2014/main" id="{3411200F-6330-330D-04B8-9D44288CDD94}"/>
              </a:ext>
            </a:extLst>
          </p:cNvPr>
          <p:cNvCxnSpPr>
            <a:cxnSpLocks/>
          </p:cNvCxnSpPr>
          <p:nvPr/>
        </p:nvCxnSpPr>
        <p:spPr>
          <a:xfrm>
            <a:off x="2399068" y="2351868"/>
            <a:ext cx="997947" cy="418740"/>
          </a:xfrm>
          <a:prstGeom prst="curvedConnector3">
            <a:avLst>
              <a:gd name="adj1" fmla="val 44089"/>
            </a:avLst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248DEB-303B-66F4-B06E-D06C29C626BF}"/>
              </a:ext>
            </a:extLst>
          </p:cNvPr>
          <p:cNvSpPr txBox="1"/>
          <p:nvPr/>
        </p:nvSpPr>
        <p:spPr>
          <a:xfrm>
            <a:off x="3458449" y="2351868"/>
            <a:ext cx="41443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L’AMBITO LAVORATIVO</a:t>
            </a:r>
          </a:p>
          <a:p>
            <a:pPr algn="ctr"/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ricopre un ruolo fondamentale nella vita di ognuno di noi, ed è pertanto uno dei principali </a:t>
            </a:r>
            <a:r>
              <a:rPr lang="it-IT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it-IT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dell’attività di protezione dei dati personali</a:t>
            </a:r>
            <a:endParaRPr lang="it-IT" sz="16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Elemento grafico 11" descr="Valigetta con riempimento a tinta unita">
            <a:extLst>
              <a:ext uri="{FF2B5EF4-FFF2-40B4-BE49-F238E27FC236}">
                <a16:creationId xmlns:a16="http://schemas.microsoft.com/office/drawing/2014/main" id="{1F28D8D9-B395-824A-3535-B595EF2B4A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28116" y="2696183"/>
            <a:ext cx="914400" cy="914400"/>
          </a:xfrm>
          <a:prstGeom prst="rect">
            <a:avLst/>
          </a:prstGeom>
        </p:spPr>
      </p:pic>
      <p:cxnSp>
        <p:nvCxnSpPr>
          <p:cNvPr id="21" name="Connettore a gomito 20">
            <a:extLst>
              <a:ext uri="{FF2B5EF4-FFF2-40B4-BE49-F238E27FC236}">
                <a16:creationId xmlns:a16="http://schemas.microsoft.com/office/drawing/2014/main" id="{046037C9-C431-7CE9-31C1-1BFEA2A9D57E}"/>
              </a:ext>
            </a:extLst>
          </p:cNvPr>
          <p:cNvCxnSpPr>
            <a:cxnSpLocks/>
          </p:cNvCxnSpPr>
          <p:nvPr/>
        </p:nvCxnSpPr>
        <p:spPr>
          <a:xfrm>
            <a:off x="1132076" y="5630587"/>
            <a:ext cx="1386350" cy="208625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C32BC23-9656-8DAD-0814-4E202EC80333}"/>
              </a:ext>
            </a:extLst>
          </p:cNvPr>
          <p:cNvSpPr txBox="1"/>
          <p:nvPr/>
        </p:nvSpPr>
        <p:spPr>
          <a:xfrm>
            <a:off x="2369166" y="5331380"/>
            <a:ext cx="6091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Non a caso, la L. </a:t>
            </a:r>
            <a:r>
              <a:rPr lang="it-IT" sz="2000" b="1" dirty="0"/>
              <a:t>21 DICEMBRE 2018 N. 171</a:t>
            </a:r>
            <a:r>
              <a:rPr lang="it-IT" sz="2000" dirty="0"/>
              <a:t>,</a:t>
            </a:r>
            <a:r>
              <a:rPr lang="it-IT" sz="2000" b="1" dirty="0"/>
              <a:t> </a:t>
            </a:r>
            <a:r>
              <a:rPr lang="it-IT" sz="2000" dirty="0"/>
              <a:t>dedica a questo delicato tema il </a:t>
            </a:r>
            <a:r>
              <a:rPr lang="it-IT" sz="2000" b="1" dirty="0"/>
              <a:t>Titolo III:</a:t>
            </a:r>
          </a:p>
          <a:p>
            <a:pPr algn="ctr"/>
            <a:r>
              <a:rPr lang="it-IT" sz="2000" b="1" dirty="0"/>
              <a:t>«Trattamenti nell’ambito del rapporto di lavoro»</a:t>
            </a:r>
            <a:endParaRPr lang="it-IT" sz="2000" dirty="0"/>
          </a:p>
        </p:txBody>
      </p:sp>
      <p:pic>
        <p:nvPicPr>
          <p:cNvPr id="26" name="Elemento grafico 25" descr="Badge dipendente con riempimento a tinta unita">
            <a:extLst>
              <a:ext uri="{FF2B5EF4-FFF2-40B4-BE49-F238E27FC236}">
                <a16:creationId xmlns:a16="http://schemas.microsoft.com/office/drawing/2014/main" id="{BA4B5841-2532-0EF9-4E83-3216F77413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161" y="5686162"/>
            <a:ext cx="914400" cy="9144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B4FF909-9D1D-6C2D-D215-FDF179F50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249" y="5983565"/>
            <a:ext cx="6288808" cy="72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40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92E088-B702-C337-DFFB-3FFE4ABB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2" y="0"/>
            <a:ext cx="9488129" cy="1986116"/>
          </a:xfrm>
        </p:spPr>
        <p:txBody>
          <a:bodyPr>
            <a:normAutofit fontScale="90000"/>
          </a:bodyPr>
          <a:lstStyle/>
          <a:p>
            <a:r>
              <a:rPr lang="it-IT" sz="3100" b="1" i="1" dirty="0">
                <a:solidFill>
                  <a:schemeClr val="accent2"/>
                </a:solidFill>
              </a:rPr>
              <a:t>Legge 21 dicembre 2018 n. 171</a:t>
            </a:r>
            <a:r>
              <a:rPr lang="it-IT" b="1" dirty="0">
                <a:solidFill>
                  <a:schemeClr val="accent2"/>
                </a:solidFill>
              </a:rPr>
              <a:t>:</a:t>
            </a:r>
            <a:br>
              <a:rPr lang="it-IT" dirty="0"/>
            </a:br>
            <a:r>
              <a:rPr lang="it-I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PROTEZIONE DELLE PERSONE FISICHE CON RIGUARDO AL TRATTAMENTO DEI DATI PERSONALI 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F9185D-EE83-109F-5E65-8807D0C22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02" y="1558057"/>
            <a:ext cx="10072605" cy="5196349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Titolo III: «Trattamenti nell’ambito del rapporto di lavoro» </a:t>
            </a:r>
            <a:r>
              <a:rPr lang="it-IT" sz="2000" b="1" dirty="0">
                <a:solidFill>
                  <a:prstClr val="black"/>
                </a:solidFill>
                <a:latin typeface="Trebuchet MS" panose="020B0603020202020204"/>
              </a:rPr>
              <a:t>Artt. 93 ss.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it-IT" sz="2000" dirty="0"/>
              <a:t>Art. 93 -</a:t>
            </a:r>
            <a:r>
              <a:rPr lang="it-IT" dirty="0"/>
              <a:t> Prevede che il trattamento dei dati personali nell’ambito del rapporto di lavoro debba avvenire nel rispetto della </a:t>
            </a:r>
            <a:r>
              <a:rPr lang="it-IT" b="1" u="sng" dirty="0"/>
              <a:t>dignità umana</a:t>
            </a:r>
            <a:r>
              <a:rPr lang="it-IT" dirty="0"/>
              <a:t>, dei </a:t>
            </a:r>
            <a:r>
              <a:rPr lang="it-IT" b="1" u="sng" dirty="0"/>
              <a:t>diritti fondamentali </a:t>
            </a:r>
            <a:r>
              <a:rPr lang="it-IT" dirty="0"/>
              <a:t>e degli </a:t>
            </a:r>
            <a:r>
              <a:rPr lang="it-IT" b="1" u="sng" dirty="0"/>
              <a:t>interessi legittimi</a:t>
            </a:r>
            <a:r>
              <a:rPr lang="it-IT" dirty="0"/>
              <a:t> dei lavoratori. </a:t>
            </a:r>
          </a:p>
          <a:p>
            <a:pPr marL="0" lvl="0" indent="0" algn="r">
              <a:buNone/>
            </a:pPr>
            <a:endParaRPr lang="it-IT" sz="2000" dirty="0"/>
          </a:p>
          <a:p>
            <a:pPr marL="0" lvl="0" indent="0">
              <a:buNone/>
            </a:pPr>
            <a:endParaRPr lang="it-IT" dirty="0"/>
          </a:p>
        </p:txBody>
      </p:sp>
      <p:pic>
        <p:nvPicPr>
          <p:cNvPr id="24" name="Elemento grafico 23" descr="Cloud computing con riempimento a tinta unita">
            <a:extLst>
              <a:ext uri="{FF2B5EF4-FFF2-40B4-BE49-F238E27FC236}">
                <a16:creationId xmlns:a16="http://schemas.microsoft.com/office/drawing/2014/main" id="{E1F34FA0-0901-E1A9-2925-D82DF0968F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749" y="5944301"/>
            <a:ext cx="764088" cy="764088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74C9F85-D457-B0C8-8C16-D0117824C042}"/>
              </a:ext>
            </a:extLst>
          </p:cNvPr>
          <p:cNvSpPr txBox="1"/>
          <p:nvPr/>
        </p:nvSpPr>
        <p:spPr>
          <a:xfrm>
            <a:off x="231602" y="5299943"/>
            <a:ext cx="8186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legge richiede, quindi, la trasparenza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totale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nel trattamento dei dati personali, anche qualora avvenga un trasferimento tra imprenditori ed imprese appartenenti al medesimo gruppo. </a:t>
            </a:r>
          </a:p>
        </p:txBody>
      </p:sp>
      <p:pic>
        <p:nvPicPr>
          <p:cNvPr id="29" name="Elemento grafico 28" descr="Stretta di mano con riempimento a tinta unita">
            <a:extLst>
              <a:ext uri="{FF2B5EF4-FFF2-40B4-BE49-F238E27FC236}">
                <a16:creationId xmlns:a16="http://schemas.microsoft.com/office/drawing/2014/main" id="{3057CC0C-F306-A1C6-22F6-FFF2A68238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7686" y="2475325"/>
            <a:ext cx="923330" cy="923330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D9029E27-A877-110D-4434-A4C96DA56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816" y="5990317"/>
            <a:ext cx="6619963" cy="764089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9C9A12B-ED90-AC9E-9721-1F2E3A6AF91C}"/>
              </a:ext>
            </a:extLst>
          </p:cNvPr>
          <p:cNvSpPr txBox="1"/>
          <p:nvPr/>
        </p:nvSpPr>
        <p:spPr>
          <a:xfrm>
            <a:off x="533129" y="3232901"/>
            <a:ext cx="97710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Il Garante può adottare misure specifiche e promuovere codici di condotta per garantire trasparenza e correttezza, soprattutto nelle fasi di </a:t>
            </a:r>
            <a:r>
              <a: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assunzione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esecuzione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e </a:t>
            </a:r>
            <a:r>
              <a: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cessazione del rapporto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nonché l’adempimento degli obblighi concernenti le attività «</a:t>
            </a:r>
            <a:r>
              <a:rPr kumimoji="0" lang="it-IT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 gestione, pianificazione e organizzazione del lavoro, parità e diversità sul posto di lavoro, </a:t>
            </a:r>
            <a:r>
              <a:rPr kumimoji="0" lang="it-IT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salute e sicurezza sul lavoro</a:t>
            </a:r>
            <a:r>
              <a:rPr kumimoji="0" lang="it-IT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it-IT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protezione della proprietà del datore di lavoro o del cliente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» e «(…) </a:t>
            </a:r>
            <a:r>
              <a:rPr kumimoji="0" lang="it-IT" sz="1900" b="1" i="1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per i sistemi di monitoraggio sul posto di lavoro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».  </a:t>
            </a:r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AB282AFD-4171-5BD1-4746-BD8916E8E066}"/>
              </a:ext>
            </a:extLst>
          </p:cNvPr>
          <p:cNvSpPr/>
          <p:nvPr/>
        </p:nvSpPr>
        <p:spPr>
          <a:xfrm>
            <a:off x="757083" y="3232901"/>
            <a:ext cx="658761" cy="3079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54205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26698C-1F10-A3CF-896F-7FA42DEA1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4297"/>
            <a:ext cx="8596668" cy="1320800"/>
          </a:xfrm>
        </p:spPr>
        <p:txBody>
          <a:bodyPr/>
          <a:lstStyle/>
          <a:p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TITOLARE E IL RESPONSABILE DEL TRATTAMENTO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50EC25-6E5D-0E1B-002C-FD5AD497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5097"/>
            <a:ext cx="8781297" cy="5132439"/>
          </a:xfrm>
        </p:spPr>
        <p:txBody>
          <a:bodyPr>
            <a:normAutofit fontScale="92500" lnSpcReduction="20000"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TITOLARE DEL TRATTAMENTO</a:t>
            </a:r>
            <a:r>
              <a:rPr lang="it-IT" dirty="0"/>
              <a:t>: «la persona fisica o giuridica, l’autorità pubblica, il gestore del servizio o altro organismo che, singolarmente o insieme ad altri, </a:t>
            </a:r>
            <a:r>
              <a:rPr lang="it-IT" b="1" dirty="0"/>
              <a:t>determina le finalità e i mezzi del trattamento di dati personali e gli strumenti utilizzati, ivi compreso il profilo di sicurezza</a:t>
            </a:r>
            <a:r>
              <a:rPr lang="it-IT" dirty="0"/>
              <a:t>».</a:t>
            </a:r>
          </a:p>
          <a:p>
            <a:pPr marL="0" indent="0">
              <a:buNone/>
            </a:pPr>
            <a:r>
              <a:rPr lang="it-IT" dirty="0"/>
              <a:t>	Il Titolare del trattamento mette in atto misure tecniche e organizzative adeguate 	per garantire, ed essere in grado di dimostrare, che il trattamento è effettuato 	conformemente alla presente legge. Dette misure sono riesaminate e aggiornate 	qualora necessario. 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sz="2000" b="1" dirty="0">
                <a:solidFill>
                  <a:srgbClr val="FF0000"/>
                </a:solidFill>
              </a:rPr>
              <a:t>RESPONSABILE DEL TRATTAMENTO</a:t>
            </a:r>
            <a:r>
              <a:rPr lang="it-IT" dirty="0"/>
              <a:t>: «la persona fisica o giuridica, l’autorità pubblica, il servizio o altro organismo che </a:t>
            </a:r>
            <a:r>
              <a:rPr lang="it-IT" b="1" dirty="0"/>
              <a:t>tratta dati personali per conto del titolare del trattamento</a:t>
            </a:r>
            <a:r>
              <a:rPr lang="it-IT" dirty="0"/>
              <a:t>».</a:t>
            </a:r>
          </a:p>
          <a:p>
            <a:pPr marL="0" indent="0">
              <a:buNone/>
            </a:pPr>
            <a:r>
              <a:rPr lang="it-IT" dirty="0"/>
              <a:t>	Il Responsabile del trattamento è la persona fisica o giuridica, che può essere 	nominata all’uopo 	dal Titolare del trattamento. Al Responsabile è attribuito il 	compito di trattare, in conformità alla legge sulla privacy, i dati personali raccolti.</a:t>
            </a:r>
          </a:p>
          <a:p>
            <a:pPr marL="0" indent="0">
              <a:buNone/>
            </a:pPr>
            <a:r>
              <a:rPr lang="it-IT" dirty="0"/>
              <a:t>	Il Titolare del trattamento può ricorrere a un Responsabile del Trattamento, il 	quale presenti </a:t>
            </a:r>
            <a:r>
              <a:rPr lang="it-IT" b="1" dirty="0"/>
              <a:t>garanzie sufficienti per mettere in atto misure tecniche e 	organizzative adeguate</a:t>
            </a:r>
            <a:r>
              <a:rPr lang="it-IT" dirty="0"/>
              <a:t>, in modo tale che il trattamento soddisfi i requisiti 	della legge e garantisca la tutela dei diritti dell’interessato.  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767FB241-57DD-6BFD-13F2-549FB3040A8E}"/>
              </a:ext>
            </a:extLst>
          </p:cNvPr>
          <p:cNvSpPr/>
          <p:nvPr/>
        </p:nvSpPr>
        <p:spPr>
          <a:xfrm>
            <a:off x="432602" y="2509582"/>
            <a:ext cx="648929" cy="466315"/>
          </a:xfrm>
          <a:prstGeom prst="rightArrow">
            <a:avLst>
              <a:gd name="adj1" fmla="val 2641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EE33BA63-7DC2-BEA9-B186-84B7988BD271}"/>
              </a:ext>
            </a:extLst>
          </p:cNvPr>
          <p:cNvSpPr/>
          <p:nvPr/>
        </p:nvSpPr>
        <p:spPr>
          <a:xfrm>
            <a:off x="432602" y="4648559"/>
            <a:ext cx="648929" cy="466315"/>
          </a:xfrm>
          <a:prstGeom prst="rightArrow">
            <a:avLst>
              <a:gd name="adj1" fmla="val 2641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Elemento grafico 5" descr="Brainstorming di gruppo con riempimento a tinta unita">
            <a:extLst>
              <a:ext uri="{FF2B5EF4-FFF2-40B4-BE49-F238E27FC236}">
                <a16:creationId xmlns:a16="http://schemas.microsoft.com/office/drawing/2014/main" id="{8DEB9E71-0936-57C6-2DD3-6142000131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075174" y="3053459"/>
            <a:ext cx="1212117" cy="12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043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07E15-2458-9685-2916-56CD4ACC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285137"/>
            <a:ext cx="8841383" cy="1199536"/>
          </a:xfrm>
        </p:spPr>
        <p:txBody>
          <a:bodyPr>
            <a:normAutofit/>
          </a:bodyPr>
          <a:lstStyle/>
          <a:p>
            <a:r>
              <a:rPr lang="it-IT" sz="4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 A DISTANZA</a:t>
            </a:r>
            <a:br>
              <a:rPr lang="it-IT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SI INTENDE E QUALI PRATICHE SONO VIETATE</a:t>
            </a:r>
            <a:endParaRPr lang="it-IT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A1A013-3018-DF53-9DBB-3F698FE7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" y="1580485"/>
            <a:ext cx="8194414" cy="1199536"/>
          </a:xfrm>
        </p:spPr>
        <p:txBody>
          <a:bodyPr>
            <a:normAutofit lnSpcReduction="10000"/>
          </a:bodyPr>
          <a:lstStyle/>
          <a:p>
            <a:r>
              <a:rPr lang="it-IT" sz="2000" dirty="0"/>
              <a:t>Per controllo a distanza si intende l’insieme di impianti, strumenti e/o pratiche messe in atto dal datore di lavoro, </a:t>
            </a:r>
            <a:r>
              <a:rPr lang="it-IT" sz="2000" b="1" u="sng" dirty="0"/>
              <a:t>al fine (diretto o indiretto) di controllare e monitorare l’operato dei propri dipendenti.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4CFF276-4BED-3342-5BC4-A6C4A8187A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17" t="10526" r="16824" b="13122"/>
          <a:stretch>
            <a:fillRect/>
          </a:stretch>
        </p:blipFill>
        <p:spPr>
          <a:xfrm>
            <a:off x="7969188" y="379095"/>
            <a:ext cx="1329865" cy="1105578"/>
          </a:xfrm>
          <a:prstGeom prst="rect">
            <a:avLst/>
          </a:prstGeom>
        </p:spPr>
      </p:pic>
      <p:pic>
        <p:nvPicPr>
          <p:cNvPr id="15" name="Elemento grafico 14" descr="Posta elettronica con riempimento a tinta unita">
            <a:extLst>
              <a:ext uri="{FF2B5EF4-FFF2-40B4-BE49-F238E27FC236}">
                <a16:creationId xmlns:a16="http://schemas.microsoft.com/office/drawing/2014/main" id="{CDCDCBF1-F56F-7532-8269-94C1A8B228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6206" y="4756362"/>
            <a:ext cx="762066" cy="76206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E18D20C-5B76-190F-8EE9-D508935E4208}"/>
              </a:ext>
            </a:extLst>
          </p:cNvPr>
          <p:cNvSpPr txBox="1"/>
          <p:nvPr/>
        </p:nvSpPr>
        <p:spPr>
          <a:xfrm>
            <a:off x="322777" y="2828937"/>
            <a:ext cx="83113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000" b="1" u="sng" dirty="0">
                <a:solidFill>
                  <a:srgbClr val="E02A0C"/>
                </a:solidFill>
              </a:rPr>
              <a:t>Videosorveglianza:</a:t>
            </a: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Vige il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divieto assoluto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riprendere il lavoratore mediante impianti audiovisivi e/o altre apparecchiature per finalità di controllo a distanza dell’attività lavorativa svolta dai lavoratori.  </a:t>
            </a:r>
            <a:endParaRPr lang="it-IT" sz="2000" dirty="0"/>
          </a:p>
          <a:p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6F52296-9C7F-71F3-DEB2-5663BC841C5A}"/>
              </a:ext>
            </a:extLst>
          </p:cNvPr>
          <p:cNvSpPr txBox="1"/>
          <p:nvPr/>
        </p:nvSpPr>
        <p:spPr>
          <a:xfrm>
            <a:off x="322777" y="4410432"/>
            <a:ext cx="77237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>
                <a:solidFill>
                  <a:srgbClr val="E02A0C"/>
                </a:solidFill>
              </a:rPr>
              <a:t>2. Controllo della corrispondenza e delle attività su motori di ricerca:</a:t>
            </a: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 stesso modo, è’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vietato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controllo a distanza dell’attività lavorativa mediante l’accesso ai sistemi informatici di posta elettronica e alla cronologia presente sui motori di ricerca utilizzati dal lavoratore nell’esercizio delle sue mansioni.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4CC733A-0D51-9E29-153D-3F4A3197A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404" y="5977980"/>
            <a:ext cx="6620830" cy="762066"/>
          </a:xfrm>
          <a:prstGeom prst="rect">
            <a:avLst/>
          </a:prstGeom>
        </p:spPr>
      </p:pic>
      <p:pic>
        <p:nvPicPr>
          <p:cNvPr id="21" name="Elemento grafico 20" descr="Internet con riempimento a tinta unita">
            <a:extLst>
              <a:ext uri="{FF2B5EF4-FFF2-40B4-BE49-F238E27FC236}">
                <a16:creationId xmlns:a16="http://schemas.microsoft.com/office/drawing/2014/main" id="{507B10EA-AEEC-BD4C-391D-3C2CB5A1C7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1072" y="38003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810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D19C65-8CE5-8C9C-A250-8D6C7B61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06" y="106131"/>
            <a:ext cx="8608962" cy="1270782"/>
          </a:xfrm>
        </p:spPr>
        <p:txBody>
          <a:bodyPr/>
          <a:lstStyle/>
          <a:p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CONDIZIONI DI LICEITA’ PER L’ATTIVITA’ DI CONTROLLO A DISTANZA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E663A45-86E8-7DE7-E397-A35BE27F7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683" y="1276054"/>
            <a:ext cx="4532125" cy="576262"/>
          </a:xfrm>
        </p:spPr>
        <p:txBody>
          <a:bodyPr/>
          <a:lstStyle/>
          <a:p>
            <a:r>
              <a:rPr lang="it-IT" sz="2000" b="1" i="1" dirty="0">
                <a:solidFill>
                  <a:srgbClr val="0070C0"/>
                </a:solidFill>
              </a:rPr>
              <a:t>Videosorveglianza</a:t>
            </a:r>
            <a:r>
              <a:rPr lang="it-IT" b="1" i="1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537236F-077F-9DEF-C1D4-E2C8D6A38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64562" y="1276054"/>
            <a:ext cx="4896463" cy="654209"/>
          </a:xfrm>
        </p:spPr>
        <p:txBody>
          <a:bodyPr/>
          <a:lstStyle/>
          <a:p>
            <a:r>
              <a:rPr lang="it-IT" sz="2000" b="1" i="1" dirty="0">
                <a:solidFill>
                  <a:srgbClr val="0070C0"/>
                </a:solidFill>
              </a:rPr>
              <a:t>Controllo della corrispondenza e dei motori di ricerca: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9D15E764-56F1-CB4F-8EBC-5281EE686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0406" y="1883346"/>
            <a:ext cx="4727473" cy="3582226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it-IT" dirty="0"/>
              <a:t>Il titolare del trattamento deve </a:t>
            </a:r>
            <a:r>
              <a:rPr lang="it-IT" b="1" dirty="0"/>
              <a:t>informare</a:t>
            </a:r>
            <a:r>
              <a:rPr lang="it-IT" dirty="0"/>
              <a:t> il personale ed eventuali clienti della presenza e ubicazione dei sistemi di videosorveglianza, i quali devono essere dotati di </a:t>
            </a:r>
            <a:r>
              <a:rPr lang="it-IT" b="1" dirty="0"/>
              <a:t>informativa accessibile all’interessato</a:t>
            </a:r>
            <a:r>
              <a:rPr lang="it-IT" dirty="0"/>
              <a:t>.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it-IT" dirty="0"/>
              <a:t>I dati raccolti devono essere trattati in modo lecito e, soprattutto, per </a:t>
            </a:r>
            <a:r>
              <a:rPr lang="it-IT" b="1" dirty="0"/>
              <a:t>esclusive finalità di sicurezza dei luoghi e delle persone. </a:t>
            </a:r>
            <a:r>
              <a:rPr lang="it-IT" dirty="0"/>
              <a:t>Le immagini raccolte devono essere cancellate dopo un </a:t>
            </a:r>
            <a:r>
              <a:rPr lang="it-IT" b="1" dirty="0"/>
              <a:t>massimo di 7 giorni.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AA346B0-AF6A-5899-8044-2D6C5141C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1" y="1392428"/>
            <a:ext cx="910456" cy="484088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20427EC-AF5A-DC89-D612-10A3EFA3E32A}"/>
              </a:ext>
            </a:extLst>
          </p:cNvPr>
          <p:cNvSpPr txBox="1"/>
          <p:nvPr/>
        </p:nvSpPr>
        <p:spPr>
          <a:xfrm>
            <a:off x="702769" y="5758707"/>
            <a:ext cx="682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Il titolare del trattamento deve sempre adottare misure tecniche e organizzative adeguate ai sensi dell’art. 33 della Legge n. 171/2018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14432CB-4BF8-F12B-DA87-DD9288B659EF}"/>
              </a:ext>
            </a:extLst>
          </p:cNvPr>
          <p:cNvSpPr/>
          <p:nvPr/>
        </p:nvSpPr>
        <p:spPr>
          <a:xfrm>
            <a:off x="755993" y="5758707"/>
            <a:ext cx="6716522" cy="92333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F369144B-326A-5642-0D98-6529C8FB3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848" y="6036483"/>
            <a:ext cx="6890315" cy="725689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40C61CE-981D-5F9F-354D-3A922389EAEF}"/>
              </a:ext>
            </a:extLst>
          </p:cNvPr>
          <p:cNvSpPr txBox="1"/>
          <p:nvPr/>
        </p:nvSpPr>
        <p:spPr>
          <a:xfrm>
            <a:off x="4947879" y="1904991"/>
            <a:ext cx="4896463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titolare del trattamento deve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informare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il personale dell’esistenza, delle finalità e delle modalità mediante le quali avviene il controllo. </a:t>
            </a:r>
          </a:p>
          <a:p>
            <a:pPr>
              <a:buClr>
                <a:schemeClr val="accent1"/>
              </a:buClr>
            </a:pPr>
            <a:endParaRPr lang="it-IT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informative devono essere effettivamente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conosciute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facilmente consultabili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dai lavoratori.</a:t>
            </a:r>
          </a:p>
          <a:p>
            <a:pPr>
              <a:buClr>
                <a:schemeClr val="accent1"/>
              </a:buClr>
            </a:pPr>
            <a:endParaRPr lang="it-IT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Effettuare i controlli esclusivamente per finalità di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tutela del patrimonio aziendale,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nell’ipotesi di fondato sospetto di illiceità nell’attività lavorativa del dipendente.</a:t>
            </a:r>
          </a:p>
        </p:txBody>
      </p:sp>
      <p:pic>
        <p:nvPicPr>
          <p:cNvPr id="25" name="Elemento grafico 24" descr="Computer con riempimento a tinta unita">
            <a:extLst>
              <a:ext uri="{FF2B5EF4-FFF2-40B4-BE49-F238E27FC236}">
                <a16:creationId xmlns:a16="http://schemas.microsoft.com/office/drawing/2014/main" id="{A7DEF329-872C-2526-186D-1014DC0DF2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892" y="2803577"/>
            <a:ext cx="759543" cy="7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0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FC9879-C629-E087-2CF2-7064FCF8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70" y="98323"/>
            <a:ext cx="8921132" cy="1081548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CASISTICA DELL’AUTORITA’ GARANTE PER LA PROTEZIONE DEI DATI PERSONALI (AGPDP)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F012EC-C131-91C6-74FF-ED7A3ECC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70" y="1297492"/>
            <a:ext cx="8921131" cy="5014452"/>
          </a:xfrm>
        </p:spPr>
        <p:txBody>
          <a:bodyPr>
            <a:normAutofit fontScale="92500" lnSpcReduction="20000"/>
          </a:bodyPr>
          <a:lstStyle/>
          <a:p>
            <a:r>
              <a:rPr lang="it-IT" sz="1900" dirty="0"/>
              <a:t>I principi appena enunciati sono le </a:t>
            </a:r>
            <a:r>
              <a:rPr lang="it-IT" sz="1900" b="1" dirty="0"/>
              <a:t>fondamenta</a:t>
            </a:r>
            <a:r>
              <a:rPr lang="it-IT" sz="1900" dirty="0"/>
              <a:t> dei provvedimenti emessi dall’Autorità in tema di controllo a distanza, con particolare riferimento al controllo mediante sistemi di videosorveglianza.</a:t>
            </a:r>
          </a:p>
          <a:p>
            <a:pPr marL="0" indent="0">
              <a:buNone/>
            </a:pPr>
            <a:r>
              <a:rPr lang="it-IT" dirty="0"/>
              <a:t>A titolo esemplificativo</a:t>
            </a:r>
            <a:r>
              <a:rPr lang="it-IT" b="1" i="1" dirty="0"/>
              <a:t>: </a:t>
            </a:r>
            <a:r>
              <a:rPr lang="it-IT" b="1" i="1" dirty="0">
                <a:solidFill>
                  <a:schemeClr val="accent2"/>
                </a:solidFill>
              </a:rPr>
              <a:t>Provvedimento n. 14 del 20 maggio 2021 </a:t>
            </a:r>
          </a:p>
          <a:p>
            <a:pPr marL="0" indent="0">
              <a:buNone/>
            </a:pPr>
            <a:r>
              <a:rPr lang="it-IT" dirty="0"/>
              <a:t>Viste le relazioni sull’impianto di sorveglianza installato sull’immobile, unitamente alla documentazione tecnica e alla planimetria dell’impianto, </a:t>
            </a:r>
          </a:p>
          <a:p>
            <a:pPr marL="0" indent="0">
              <a:buNone/>
            </a:pPr>
            <a:r>
              <a:rPr lang="it-IT" b="1" i="1" dirty="0"/>
              <a:t>«</a:t>
            </a:r>
            <a:r>
              <a:rPr lang="it-IT" b="1" i="1" dirty="0">
                <a:solidFill>
                  <a:srgbClr val="FF0000"/>
                </a:solidFill>
              </a:rPr>
              <a:t>L’Autorità Garante fornisce le seguenti indicazioni: </a:t>
            </a:r>
          </a:p>
          <a:p>
            <a:pPr marL="0" indent="0">
              <a:buNone/>
            </a:pPr>
            <a:r>
              <a:rPr lang="it-IT" b="1" i="1" dirty="0">
                <a:solidFill>
                  <a:srgbClr val="FF0000"/>
                </a:solidFill>
              </a:rPr>
              <a:t>- Il titolare del trattamento è tenuto al pieno rispetto di quanto previsto dalla L. 171/2018;</a:t>
            </a:r>
          </a:p>
          <a:p>
            <a:pPr marL="0" indent="0">
              <a:buNone/>
            </a:pPr>
            <a:r>
              <a:rPr lang="it-IT" b="1" i="1" dirty="0">
                <a:solidFill>
                  <a:srgbClr val="FF0000"/>
                </a:solidFill>
              </a:rPr>
              <a:t>- Il titolare del trattamento è tenuto al rispetto delle condizioni di liceità del trattamento ai sensi dell’art. 5 della L. 171/2018, ai sensi del quale il trattamento è lecito solo se e nella misura in cui ricorre almeno una delle condizioni ivi previste;</a:t>
            </a:r>
          </a:p>
          <a:p>
            <a:pPr marL="0" indent="0">
              <a:buNone/>
            </a:pPr>
            <a:r>
              <a:rPr lang="it-IT" b="1" i="1" dirty="0">
                <a:solidFill>
                  <a:srgbClr val="FF0000"/>
                </a:solidFill>
              </a:rPr>
              <a:t>- È vietato l’uso di impianti audiovisivi e di altre apparecchiature per finalità di controllo a distanza dell’attività dei lavoratori;</a:t>
            </a:r>
          </a:p>
          <a:p>
            <a:pPr marL="0" indent="0">
              <a:buNone/>
            </a:pPr>
            <a:r>
              <a:rPr lang="it-IT" b="1" i="1" dirty="0">
                <a:solidFill>
                  <a:srgbClr val="FF0000"/>
                </a:solidFill>
              </a:rPr>
              <a:t>- Il titolare del trattamento deve informare le persone in modo dettagliato nei luoghi in cui la videosorveglianza è in funzione;</a:t>
            </a:r>
          </a:p>
          <a:p>
            <a:pPr marL="0" indent="0">
              <a:buNone/>
            </a:pPr>
            <a:r>
              <a:rPr lang="it-IT" b="1" i="1" dirty="0">
                <a:solidFill>
                  <a:srgbClr val="FF0000"/>
                </a:solidFill>
              </a:rPr>
              <a:t>- Tutti gli accessi devono essere dotati dell’informativa di area videosorvegliata;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32EB74-167E-97D3-CC92-9915781B8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928" y="6003138"/>
            <a:ext cx="6578864" cy="75653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76EE55-D36D-D742-092E-FCBF0CA1653D}"/>
              </a:ext>
            </a:extLst>
          </p:cNvPr>
          <p:cNvSpPr txBox="1"/>
          <p:nvPr/>
        </p:nvSpPr>
        <p:spPr>
          <a:xfrm>
            <a:off x="0" y="6115843"/>
            <a:ext cx="234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Segue</a:t>
            </a:r>
            <a:r>
              <a:rPr lang="it-IT" dirty="0"/>
              <a:t> 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1AEE9CE4-DCA3-6790-9F2F-BBEF1091DB75}"/>
              </a:ext>
            </a:extLst>
          </p:cNvPr>
          <p:cNvSpPr/>
          <p:nvPr/>
        </p:nvSpPr>
        <p:spPr>
          <a:xfrm>
            <a:off x="1772542" y="6251083"/>
            <a:ext cx="567535" cy="2606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62890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8DB288-731D-CF51-DFB5-33A5B0D4A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23" y="563056"/>
            <a:ext cx="9645447" cy="5562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600" b="1" i="1" dirty="0">
                <a:solidFill>
                  <a:srgbClr val="FF0000"/>
                </a:solidFill>
              </a:rPr>
              <a:t>- Le informazioni devono essere rese disponibili in un luogo facilmente accessibile all’interessato;</a:t>
            </a:r>
          </a:p>
          <a:p>
            <a:pPr marL="0" indent="0">
              <a:buNone/>
            </a:pPr>
            <a:r>
              <a:rPr lang="it-IT" sz="1600" b="1" i="1" dirty="0">
                <a:solidFill>
                  <a:srgbClr val="FF0000"/>
                </a:solidFill>
              </a:rPr>
              <a:t>- In presenza di più telecamere, in relazione alla vastità dell’area e alle modalità delle riprese, vanno installati più cartelli;</a:t>
            </a:r>
          </a:p>
          <a:p>
            <a:pPr marL="0" indent="0">
              <a:buNone/>
            </a:pPr>
            <a:r>
              <a:rPr lang="it-IT" sz="1600" b="1" i="1" dirty="0">
                <a:solidFill>
                  <a:srgbClr val="FF0000"/>
                </a:solidFill>
              </a:rPr>
              <a:t>- I dati delle riprese dovranno essere trattati in modo lecito e per finalità di sicurezza;</a:t>
            </a:r>
          </a:p>
          <a:p>
            <a:pPr marL="0" indent="0">
              <a:buNone/>
            </a:pPr>
            <a:r>
              <a:rPr lang="it-IT" sz="1600" b="1" i="1" dirty="0">
                <a:solidFill>
                  <a:srgbClr val="FF0000"/>
                </a:solidFill>
              </a:rPr>
              <a:t>- Le immagini potranno essere conservate per un periodo di tempo non superiore a sette giorni e, quindi, cancellate anche con appositi sistemi automatici;</a:t>
            </a:r>
          </a:p>
          <a:p>
            <a:pPr marL="0" indent="0">
              <a:buNone/>
            </a:pPr>
            <a:r>
              <a:rPr lang="it-IT" sz="1600" b="1" i="1" dirty="0">
                <a:solidFill>
                  <a:srgbClr val="FF0000"/>
                </a:solidFill>
              </a:rPr>
              <a:t>- Il titolare del trattamento deve adottare misure tecniche e organizzative adeguate ai sensi dell’art. 33 della L. 171/2018;</a:t>
            </a:r>
          </a:p>
          <a:p>
            <a:pPr marL="0" indent="0">
              <a:buNone/>
            </a:pPr>
            <a:r>
              <a:rPr lang="it-IT" sz="1600" b="1" i="1" dirty="0">
                <a:solidFill>
                  <a:srgbClr val="FF0000"/>
                </a:solidFill>
              </a:rPr>
              <a:t>- Nelle aree sottoposte a video sorveglianza, facendo salvo il rispetto delle norme in materia di lavoro, non sono consentite riprese stabili e continuative del personale dipendente con esclusione delle occasioni di transito dei lavoratori;</a:t>
            </a:r>
          </a:p>
          <a:p>
            <a:pPr marL="0" indent="0">
              <a:buNone/>
            </a:pPr>
            <a:r>
              <a:rPr lang="it-IT" sz="1600" b="1" i="1" dirty="0">
                <a:solidFill>
                  <a:srgbClr val="FF0000"/>
                </a:solidFill>
              </a:rPr>
              <a:t>- Deve essere assicurato agli interessati l’effettivo esercizio dei propri diritti, in particolare, quello di accedere ai dati che li riguardano, di verificare le finalità, le modalità e la logica del trattamento e di ottenere l’interruzione di un trattamento illecito, in specie quando non sono adottate idonee misure di sicurezza o il sistema è utilizzato da persone non debitamente autorizzate;</a:t>
            </a:r>
          </a:p>
          <a:p>
            <a:pPr marL="0" indent="0">
              <a:buNone/>
            </a:pPr>
            <a:r>
              <a:rPr lang="it-IT" sz="1600" b="1" i="1" dirty="0">
                <a:solidFill>
                  <a:srgbClr val="FF0000"/>
                </a:solidFill>
              </a:rPr>
              <a:t>- Eventuali telecamere esterne non devono riprendere aree pubbliche o di accesso al pubblico, strade o spazi condivisi.</a:t>
            </a:r>
            <a:r>
              <a:rPr lang="it-IT" sz="1600" b="1" i="1" dirty="0">
                <a:solidFill>
                  <a:schemeClr val="tx1"/>
                </a:solidFill>
              </a:rPr>
              <a:t>»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82388B6-C5CF-D757-0B34-096995F2E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931" y="5890518"/>
            <a:ext cx="6626926" cy="7620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F2DFD80-D36B-74A5-C5D7-AD67E0D36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904" y="0"/>
            <a:ext cx="2334970" cy="64623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0048ED8-F717-7427-2B7F-78CE6FD99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703" y="163629"/>
            <a:ext cx="591363" cy="31701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AE515D-E4DB-C3F8-4D38-EFF9D965E946}"/>
              </a:ext>
            </a:extLst>
          </p:cNvPr>
          <p:cNvSpPr txBox="1"/>
          <p:nvPr/>
        </p:nvSpPr>
        <p:spPr>
          <a:xfrm>
            <a:off x="550606" y="5968181"/>
            <a:ext cx="615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(Ex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multis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Provv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N.18/2020;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Provv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N. 27/2020;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Provv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N. 28/2020;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Provv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N. 29/2020;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Provv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N. 35/2020.)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538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5D0A91-00F1-159A-05D7-AF1006EC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011" y="228567"/>
            <a:ext cx="8596668" cy="1157781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RIMEDI E STRUMENTI DI TUTELA DELL’INTERESSATO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66A1BC-A1C6-45B6-82D3-632189157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52" y="2163096"/>
            <a:ext cx="8957186" cy="4331880"/>
          </a:xfrm>
        </p:spPr>
        <p:txBody>
          <a:bodyPr/>
          <a:lstStyle/>
          <a:p>
            <a:r>
              <a:rPr lang="it-IT" u="sng" dirty="0"/>
              <a:t>Art. 65</a:t>
            </a:r>
            <a:r>
              <a:rPr lang="it-IT" dirty="0"/>
              <a:t>: La normativa prevede sia una </a:t>
            </a:r>
            <a:r>
              <a:rPr lang="it-IT" b="1" dirty="0"/>
              <a:t>tutela di tipo amministrativo </a:t>
            </a:r>
            <a:r>
              <a:rPr lang="it-IT" dirty="0"/>
              <a:t>(reclami e segnalazioni all’Autorità) che </a:t>
            </a:r>
            <a:r>
              <a:rPr lang="it-IT" b="1" dirty="0"/>
              <a:t>una tutela di tipo giurisdizionale</a:t>
            </a:r>
            <a:r>
              <a:rPr lang="it-IT" dirty="0"/>
              <a:t>. </a:t>
            </a:r>
          </a:p>
          <a:p>
            <a:r>
              <a:rPr lang="it-IT" u="sng" dirty="0"/>
              <a:t>Art. 66</a:t>
            </a:r>
            <a:r>
              <a:rPr lang="it-IT" dirty="0"/>
              <a:t>: L’interessato ha il diritto di proporre </a:t>
            </a:r>
            <a:r>
              <a:rPr lang="it-IT" b="1" dirty="0">
                <a:solidFill>
                  <a:srgbClr val="FF0000"/>
                </a:solidFill>
              </a:rPr>
              <a:t>RECLAMO</a:t>
            </a:r>
            <a:r>
              <a:rPr lang="it-IT" dirty="0"/>
              <a:t> all’Autorità Garante, qualora ritenga che il trattamento di dati che lo riguardino sia avvenuto in violazione delle disposizioni di legge in materia di privacy. Il reclamo viene presentato su </a:t>
            </a:r>
            <a:r>
              <a:rPr lang="it-IT" b="1" dirty="0"/>
              <a:t>apposito modulo, </a:t>
            </a:r>
            <a:r>
              <a:rPr lang="it-IT" dirty="0"/>
              <a:t>il quale deve contenere la descrizione dei fatti e la relativa documentazione. </a:t>
            </a:r>
          </a:p>
          <a:p>
            <a:r>
              <a:rPr lang="it-IT" u="sng" dirty="0"/>
              <a:t>Art. 68</a:t>
            </a:r>
            <a:r>
              <a:rPr lang="it-IT" dirty="0"/>
              <a:t>: Chiunque, qualora ritenga sussistere violazioni alla legge sulla privacy, può presentare all’Autorità una </a:t>
            </a:r>
            <a:r>
              <a:rPr lang="it-IT" b="1" dirty="0">
                <a:solidFill>
                  <a:srgbClr val="FF0000"/>
                </a:solidFill>
              </a:rPr>
              <a:t>SEGNALAZIONE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	Terminata l’istruttoria l’Autorità Garante emette il relativo </a:t>
            </a:r>
            <a:r>
              <a:rPr lang="it-IT" b="1" dirty="0"/>
              <a:t>provvedimento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7C13BC-2B64-C398-1E39-CA5149E01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762" y="5890518"/>
            <a:ext cx="6626926" cy="76206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3A6903-C301-0A7F-1059-674CDA375C45}"/>
              </a:ext>
            </a:extLst>
          </p:cNvPr>
          <p:cNvSpPr txBox="1"/>
          <p:nvPr/>
        </p:nvSpPr>
        <p:spPr>
          <a:xfrm>
            <a:off x="617355" y="1305489"/>
            <a:ext cx="8416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sz="2400" b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rebuchet MS" panose="020B0603020202020204"/>
                <a:ea typeface="+mj-ea"/>
                <a:cs typeface="+mj-cs"/>
              </a:rPr>
              <a:t>Legge n. 171/2018 - Titolo VII: Tutela dell’interessato </a:t>
            </a:r>
          </a:p>
          <a:p>
            <a:r>
              <a:rPr kumimoji="0" lang="it-IT" sz="2000" b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rebuchet MS" panose="020B0603020202020204"/>
                <a:ea typeface="+mj-ea"/>
                <a:cs typeface="+mj-cs"/>
              </a:rPr>
              <a:t>Artt. 65 </a:t>
            </a:r>
            <a:r>
              <a:rPr kumimoji="0" lang="it-IT" sz="2000" b="1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Trebuchet MS" panose="020B0603020202020204"/>
                <a:ea typeface="+mj-ea"/>
                <a:cs typeface="+mj-cs"/>
              </a:rPr>
              <a:t>ss</a:t>
            </a:r>
            <a:endParaRPr lang="it-IT" sz="1400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A5FC836B-7F8A-BACA-0327-A0DE437DD94B}"/>
              </a:ext>
            </a:extLst>
          </p:cNvPr>
          <p:cNvSpPr/>
          <p:nvPr/>
        </p:nvSpPr>
        <p:spPr>
          <a:xfrm>
            <a:off x="317910" y="5146785"/>
            <a:ext cx="522202" cy="176981"/>
          </a:xfrm>
          <a:prstGeom prst="rightArrow">
            <a:avLst/>
          </a:prstGeom>
          <a:solidFill>
            <a:srgbClr val="E02A0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2D82E26-7C7F-BF3A-31FE-DEA8149F31C3}"/>
              </a:ext>
            </a:extLst>
          </p:cNvPr>
          <p:cNvSpPr/>
          <p:nvPr/>
        </p:nvSpPr>
        <p:spPr>
          <a:xfrm>
            <a:off x="579011" y="5712140"/>
            <a:ext cx="7417893" cy="713608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630714-F282-9B8B-B10A-F95E503C728B}"/>
              </a:ext>
            </a:extLst>
          </p:cNvPr>
          <p:cNvSpPr txBox="1"/>
          <p:nvPr/>
        </p:nvSpPr>
        <p:spPr>
          <a:xfrm>
            <a:off x="840112" y="5722277"/>
            <a:ext cx="708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Gli artt. 70 ss. disciplinano, invece, la tutela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giurisdizionale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di competenza esclusiva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del Giudice Amministrativo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</a:p>
        </p:txBody>
      </p:sp>
      <p:pic>
        <p:nvPicPr>
          <p:cNvPr id="12" name="Elemento grafico 11" descr="Martelletto con riempimento a tinta unita">
            <a:extLst>
              <a:ext uri="{FF2B5EF4-FFF2-40B4-BE49-F238E27FC236}">
                <a16:creationId xmlns:a16="http://schemas.microsoft.com/office/drawing/2014/main" id="{A59C1CFC-0EC5-D084-4544-7DA29EB51F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9434" y="20722"/>
            <a:ext cx="1266245" cy="1266245"/>
          </a:xfrm>
          <a:prstGeom prst="rect">
            <a:avLst/>
          </a:prstGeom>
        </p:spPr>
      </p:pic>
      <p:pic>
        <p:nvPicPr>
          <p:cNvPr id="13" name="Elemento grafico 12" descr="Bilancia della giustizia con riempimento a tinta unita">
            <a:extLst>
              <a:ext uri="{FF2B5EF4-FFF2-40B4-BE49-F238E27FC236}">
                <a16:creationId xmlns:a16="http://schemas.microsoft.com/office/drawing/2014/main" id="{789122BC-94F3-69AC-C40D-428E9815EF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3768" y="45877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3989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faccettatura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694</TotalTime>
  <Words>1881</Words>
  <Application>Microsoft Office PowerPoint</Application>
  <PresentationFormat>Widescreen</PresentationFormat>
  <Paragraphs>95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Wingdings 3</vt:lpstr>
      <vt:lpstr>Sfaccettatura</vt:lpstr>
      <vt:lpstr>SICUREZZA E PRIVACY PILASTRI DEL LAVORO</vt:lpstr>
      <vt:lpstr>DIRITTO AL LAVORO E DIRITTO ALLA PRIVACY IL RISPETTO DEL DIRITTO ALLA PRIVACY SUL LUOGO DI LAVORO</vt:lpstr>
      <vt:lpstr>Legge 21 dicembre 2018 n. 171: PROTEZIONE DELLE PERSONE FISICHE CON RIGUARDO AL TRATTAMENTO DEI DATI PERSONALI </vt:lpstr>
      <vt:lpstr>IL TITOLARE E IL RESPONSABILE DEL TRATTAMENTO</vt:lpstr>
      <vt:lpstr>CONTROLLO A DISTANZA COSA SI INTENDE E QUALI PRATICHE SONO VIETATE</vt:lpstr>
      <vt:lpstr>CONDIZIONI DI LICEITA’ PER L’ATTIVITA’ DI CONTROLLO A DISTANZA</vt:lpstr>
      <vt:lpstr>CASISTICA DELL’AUTORITA’ GARANTE PER LA PROTEZIONE DEI DATI PERSONALI (AGPDP)</vt:lpstr>
      <vt:lpstr>Presentazione standard di PowerPoint</vt:lpstr>
      <vt:lpstr>RIMEDI E STRUMENTI DI TUTELA DELL’INTERESSATO</vt:lpstr>
      <vt:lpstr>IL RUOLO DELL’INTELLIGENZA ARTIFICIALE VIDEOSORVEGLIANZA E INTELLIGENZA ARTIFICIALE</vt:lpstr>
      <vt:lpstr>OBIETTIVI DA RAGGIUNGERE: PRINCIPIO DI RESPONSANBILIZZAZIONE, PRIVACY BY DESIGN e BY DEFAULT</vt:lpstr>
      <vt:lpstr>Grazie per l’attenzione!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Dott.Silvia Serafino</dc:creator>
  <cp:lastModifiedBy>Dott.Silvia Serafino</cp:lastModifiedBy>
  <cp:revision>71</cp:revision>
  <dcterms:created xsi:type="dcterms:W3CDTF">2026-05-05T15:04:01Z</dcterms:created>
  <dcterms:modified xsi:type="dcterms:W3CDTF">2026-05-12T08:47:16Z</dcterms:modified>
</cp:coreProperties>
</file>